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22" r:id="rId2"/>
    <p:sldId id="323" r:id="rId3"/>
    <p:sldId id="324" r:id="rId4"/>
    <p:sldId id="257" r:id="rId5"/>
    <p:sldId id="258" r:id="rId6"/>
    <p:sldId id="262" r:id="rId7"/>
    <p:sldId id="269" r:id="rId8"/>
    <p:sldId id="270" r:id="rId9"/>
    <p:sldId id="271" r:id="rId10"/>
    <p:sldId id="272" r:id="rId11"/>
    <p:sldId id="274" r:id="rId12"/>
    <p:sldId id="276" r:id="rId13"/>
    <p:sldId id="275" r:id="rId14"/>
    <p:sldId id="282" r:id="rId15"/>
    <p:sldId id="281" r:id="rId16"/>
    <p:sldId id="279" r:id="rId17"/>
    <p:sldId id="297" r:id="rId18"/>
    <p:sldId id="298" r:id="rId19"/>
    <p:sldId id="299" r:id="rId20"/>
    <p:sldId id="300" r:id="rId21"/>
    <p:sldId id="301" r:id="rId22"/>
    <p:sldId id="302" r:id="rId23"/>
    <p:sldId id="313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4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25" r:id="rId43"/>
    <p:sldId id="316" r:id="rId44"/>
    <p:sldId id="317" r:id="rId45"/>
    <p:sldId id="319" r:id="rId46"/>
    <p:sldId id="320" r:id="rId47"/>
    <p:sldId id="321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E77F3-E68C-44FA-AFCA-54AB32D5D6C3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40DD8-F26D-4104-909F-67A979C31F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63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45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9.png"/><Relationship Id="rId7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9.png"/><Relationship Id="rId5" Type="http://schemas.openxmlformats.org/officeDocument/2006/relationships/image" Target="../media/image80.png"/><Relationship Id="rId10" Type="http://schemas.openxmlformats.org/officeDocument/2006/relationships/image" Target="../media/image98.png"/><Relationship Id="rId4" Type="http://schemas.openxmlformats.org/officeDocument/2006/relationships/image" Target="../media/image79.png"/><Relationship Id="rId9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8.png"/><Relationship Id="rId4" Type="http://schemas.openxmlformats.org/officeDocument/2006/relationships/image" Target="../media/image5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05: Procedimentos Pós-Análise de Variância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47630"/>
              </p:ext>
            </p:extLst>
          </p:nvPr>
        </p:nvGraphicFramePr>
        <p:xfrm>
          <a:off x="1397011" y="977545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2º: 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71917" y="575672"/>
                <a:ext cx="34331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=3052 −3923,7=871,7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17" y="575672"/>
                <a:ext cx="3433119" cy="246221"/>
              </a:xfrm>
              <a:prstGeom prst="rect">
                <a:avLst/>
              </a:prstGeom>
              <a:blipFill>
                <a:blip r:embed="rId3"/>
                <a:stretch>
                  <a:fillRect r="-888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51420"/>
              </p:ext>
            </p:extLst>
          </p:nvPr>
        </p:nvGraphicFramePr>
        <p:xfrm>
          <a:off x="6705083" y="4123488"/>
          <a:ext cx="3291348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943995" y="5618824"/>
                <a:ext cx="1918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pt-B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1291,81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95" y="5618824"/>
                <a:ext cx="19185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38200" y="4123488"/>
            <a:ext cx="5739581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/>
              <a:t>3º: 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48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893" y="2445683"/>
            <a:ext cx="4632360" cy="32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9" y="1888301"/>
            <a:ext cx="11479621" cy="46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78" y="2308123"/>
            <a:ext cx="4958484" cy="34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6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" y="1690688"/>
            <a:ext cx="11466533" cy="46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2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4822" y="25356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pic>
        <p:nvPicPr>
          <p:cNvPr id="7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9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74822" y="25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mtClean="0"/>
              <a:t>Teste de Student-Newman-Keuls (SNK)</a:t>
            </a:r>
            <a:endParaRPr lang="pt-BR" dirty="0"/>
          </a:p>
        </p:txBody>
      </p:sp>
      <p:pic>
        <p:nvPicPr>
          <p:cNvPr id="8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641" y="2519425"/>
            <a:ext cx="4506918" cy="31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2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822" y="25356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2" y="1690688"/>
            <a:ext cx="11625711" cy="43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3521011" y="44624"/>
            <a:ext cx="564770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Analisar Dados?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231904" y="1124744"/>
            <a:ext cx="1944216" cy="51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36070" y="1772816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5263961" y="2564904"/>
            <a:ext cx="1944216" cy="6480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ANOVA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231904" y="3293368"/>
            <a:ext cx="1000218" cy="6844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240016" y="3284984"/>
            <a:ext cx="936104" cy="76485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863752" y="4149080"/>
            <a:ext cx="194421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QUALITATIVOS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456040" y="4149080"/>
            <a:ext cx="1944216" cy="5040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QUANTITATIVOS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863752" y="5580982"/>
            <a:ext cx="1944216" cy="800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TESTE DE COMPARAÇÃO DE MÉDIAS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456040" y="5580982"/>
            <a:ext cx="1944216" cy="80034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REGRESSÃO</a:t>
            </a: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835861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7455860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1665281" y="3284984"/>
            <a:ext cx="1944216" cy="21242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Linhagens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Híbridos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Produtos Químicos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Fertilizantes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Técnicas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616280" y="3246367"/>
            <a:ext cx="1944216" cy="21242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Doses:</a:t>
            </a:r>
          </a:p>
          <a:p>
            <a:pPr algn="ctr"/>
            <a:r>
              <a:rPr lang="pt-BR" dirty="0"/>
              <a:t>Nutrientes</a:t>
            </a:r>
          </a:p>
          <a:p>
            <a:pPr algn="ctr"/>
            <a:r>
              <a:rPr lang="pt-BR" dirty="0"/>
              <a:t>Produtos</a:t>
            </a:r>
          </a:p>
          <a:p>
            <a:pPr algn="ctr"/>
            <a:r>
              <a:rPr lang="pt-BR" dirty="0" smtClean="0"/>
              <a:t>Fertilizantes</a:t>
            </a:r>
            <a:endParaRPr lang="pt-BR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 smtClean="0"/>
              <a:t>Estande</a:t>
            </a:r>
            <a:endParaRPr lang="pt-BR" dirty="0"/>
          </a:p>
        </p:txBody>
      </p:sp>
      <p:pic>
        <p:nvPicPr>
          <p:cNvPr id="12290" name="Picture 2" descr="Resultado de imagem para ggplot 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68" y="1336167"/>
            <a:ext cx="2456700" cy="17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/>
          <a:srcRect l="57624"/>
          <a:stretch/>
        </p:blipFill>
        <p:spPr>
          <a:xfrm>
            <a:off x="2105421" y="1066642"/>
            <a:ext cx="1938020" cy="21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164" y="11396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9246" y="1232574"/>
            <a:ext cx="11335004" cy="232604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Teste utilizado quando as únicas comparações que interessam são aquelas entre um determinado padrão (testemunha) e cada um dos demais tratamentos.</a:t>
            </a:r>
          </a:p>
          <a:p>
            <a:endParaRPr lang="pt-BR" sz="2400" dirty="0" smtClean="0"/>
          </a:p>
          <a:p>
            <a:endParaRPr lang="pt-BR" sz="2400" dirty="0"/>
          </a:p>
          <a:p>
            <a:pPr lvl="2"/>
            <a:endParaRPr lang="pt-B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896113" y="3995588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13" y="3995588"/>
                <a:ext cx="16544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867260" y="436492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60" y="4364920"/>
                <a:ext cx="1649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876532" y="5033731"/>
                <a:ext cx="1596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32" y="5033731"/>
                <a:ext cx="15967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79882" y="4703648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2" y="4703648"/>
                <a:ext cx="16491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825356" y="2107380"/>
                <a:ext cx="2828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𝑡𝑒𝑠𝑡𝑒𝑚𝑢𝑛h𝑎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56" y="2107380"/>
                <a:ext cx="282898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4102065" y="2107380"/>
                <a:ext cx="28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𝑡𝑒𝑠𝑡𝑒𝑚𝑢𝑛h𝑎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065" y="2107380"/>
                <a:ext cx="284109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89246" y="2974812"/>
                <a:ext cx="723980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 smtClean="0"/>
                  <a:t>Quantos contrastes testar?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BR" dirty="0" smtClean="0"/>
                  <a:t>5 </a:t>
                </a:r>
                <a:r>
                  <a:rPr lang="pt-BR" dirty="0"/>
                  <a:t>tratamentos (4 tratamentos + 1 </a:t>
                </a:r>
                <a:r>
                  <a:rPr lang="pt-BR" dirty="0" smtClean="0"/>
                  <a:t>testemunha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)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6" y="2974812"/>
                <a:ext cx="7239806" cy="738664"/>
              </a:xfrm>
              <a:prstGeom prst="rect">
                <a:avLst/>
              </a:prstGeom>
              <a:blipFill>
                <a:blip r:embed="rId8"/>
                <a:stretch>
                  <a:fillRect l="-1094" t="-661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6304935" y="3354330"/>
                <a:ext cx="60173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pt-BR" dirty="0" smtClean="0"/>
                  <a:t>5 </a:t>
                </a:r>
                <a:r>
                  <a:rPr lang="pt-BR" dirty="0"/>
                  <a:t>tratamentos </a:t>
                </a:r>
                <a:r>
                  <a:rPr lang="pt-BR" dirty="0" smtClean="0"/>
                  <a:t>(3 </a:t>
                </a:r>
                <a:r>
                  <a:rPr lang="pt-BR" dirty="0"/>
                  <a:t>tratamentos + 2</a:t>
                </a:r>
                <a:r>
                  <a:rPr lang="pt-BR" dirty="0" smtClean="0"/>
                  <a:t> testemunhas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)</a:t>
                </a: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935" y="3354330"/>
                <a:ext cx="6017341" cy="369332"/>
              </a:xfrm>
              <a:prstGeom prst="rect">
                <a:avLst/>
              </a:prstGeom>
              <a:blipFill>
                <a:blip r:embed="rId9"/>
                <a:stretch>
                  <a:fillRect l="-811" t="-8197" r="-40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304447" y="4171370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447" y="4171370"/>
                <a:ext cx="16544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275594" y="4540702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4" y="4540702"/>
                <a:ext cx="16491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7288216" y="487943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16" y="4879430"/>
                <a:ext cx="1649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189782" y="4171370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782" y="4171370"/>
                <a:ext cx="16544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9160929" y="4540702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29" y="4540702"/>
                <a:ext cx="1649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173551" y="487943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551" y="4879430"/>
                <a:ext cx="1649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897261" y="2465182"/>
                <a:ext cx="29914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61" y="2465182"/>
                <a:ext cx="2991460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1051479" y="4068037"/>
                <a:ext cx="5464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ú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𝑖𝑛𝑐𝑙𝑢𝑖𝑛𝑑𝑜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𝑡𝑒𝑠𝑡𝑒𝑚𝑢𝑛h𝑎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068037"/>
                <a:ext cx="5464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51479" y="3614684"/>
                <a:ext cx="4806764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𝑣𝑎𝑙𝑜𝑟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𝑡𝑎𝑏𝑒𝑙𝑎𝑑𝑜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𝐷𝑢𝑛𝑛𝑒𝑡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3614684"/>
                <a:ext cx="4806764" cy="39600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51479" y="4453832"/>
                <a:ext cx="3683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𝑔𝑙𝑟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453832"/>
                <a:ext cx="368370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4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64" y="0"/>
            <a:ext cx="5463057" cy="6850626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14632" y="631875"/>
            <a:ext cx="6124008" cy="504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Exemplo: Teste de </a:t>
            </a:r>
            <a:r>
              <a:rPr lang="pt-BR" sz="2400" dirty="0" err="1" smtClean="0"/>
              <a:t>Dunnett</a:t>
            </a:r>
            <a:r>
              <a:rPr lang="pt-BR" sz="2400" dirty="0" smtClean="0"/>
              <a:t> com 1 </a:t>
            </a:r>
            <a:r>
              <a:rPr lang="pt-BR" dirty="0" smtClean="0"/>
              <a:t>testemunha</a:t>
            </a:r>
            <a:endParaRPr lang="pt-BR" sz="2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33863"/>
              </p:ext>
            </p:extLst>
          </p:nvPr>
        </p:nvGraphicFramePr>
        <p:xfrm>
          <a:off x="434179" y="207740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6513316" y="4549877"/>
            <a:ext cx="520750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307870" y="227757"/>
            <a:ext cx="412955" cy="4499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316035" y="4524067"/>
            <a:ext cx="404790" cy="202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49326" y="4351874"/>
                <a:ext cx="1709058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𝑡𝑑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10,18</m:t>
                        </m:r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=2,9</m:t>
                    </m:r>
                  </m:oMath>
                </a14:m>
                <a:r>
                  <a:rPr lang="pt-BR" dirty="0" smtClean="0"/>
                  <a:t>8</a:t>
                </a:r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" y="4351874"/>
                <a:ext cx="1709058" cy="396006"/>
              </a:xfrm>
              <a:prstGeom prst="rect">
                <a:avLst/>
              </a:prstGeom>
              <a:blipFill>
                <a:blip r:embed="rId3"/>
                <a:stretch>
                  <a:fillRect t="-7692" r="-2143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87093" y="4979624"/>
                <a:ext cx="6215291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2,98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1073,79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" y="4979624"/>
                <a:ext cx="6215291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22094"/>
                  </p:ext>
                </p:extLst>
              </p:nvPr>
            </p:nvGraphicFramePr>
            <p:xfrm>
              <a:off x="3973726" y="1768370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22094"/>
                  </p:ext>
                </p:extLst>
              </p:nvPr>
            </p:nvGraphicFramePr>
            <p:xfrm>
              <a:off x="3973726" y="1768370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5" t="-17949" r="-100495" b="-10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03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𝑒𝑠𝑡𝑒𝑚𝑢𝑛h𝑎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631775" y="1829285"/>
                <a:ext cx="57225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sz="2000" b="1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𝟓𝟔𝟎𝟎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𝟔𝟕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𝟒𝟓𝟗𝟕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𝟏𝟎𝟎𝟑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𝟑𝟑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75" y="1829285"/>
                <a:ext cx="5722529" cy="307777"/>
              </a:xfrm>
              <a:prstGeom prst="rect">
                <a:avLst/>
              </a:prstGeom>
              <a:blipFill>
                <a:blip r:embed="rId3"/>
                <a:stretch>
                  <a:fillRect r="-426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7265522" y="3629417"/>
          <a:ext cx="3291348" cy="310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 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26590"/>
                  </a:ext>
                </a:extLst>
              </a:tr>
            </a:tbl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685799" y="4675467"/>
            <a:ext cx="5946058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577346" y="2329241"/>
                <a:ext cx="1821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1073,79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46" y="2329241"/>
                <a:ext cx="1821332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/>
            </p:nvGraphicFramePr>
            <p:xfrm>
              <a:off x="685799" y="844195"/>
              <a:ext cx="4815348" cy="31013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3837">
                      <a:extLst>
                        <a:ext uri="{9D8B030D-6E8A-4147-A177-3AD203B41FA5}">
                          <a16:colId xmlns:a16="http://schemas.microsoft.com/office/drawing/2014/main" val="2646369360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133561774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3467221442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2781892016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Decisão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820060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1003.33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071196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573,00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58873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4320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805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79,67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3853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1545,33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0300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170,00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45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673,67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5032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986,00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98468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5242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/>
            </p:nvGraphicFramePr>
            <p:xfrm>
              <a:off x="685799" y="844195"/>
              <a:ext cx="4815348" cy="31013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3837">
                      <a:extLst>
                        <a:ext uri="{9D8B030D-6E8A-4147-A177-3AD203B41FA5}">
                          <a16:colId xmlns:a16="http://schemas.microsoft.com/office/drawing/2014/main" val="2646369360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133561774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3467221442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2781892016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5" t="-23913" r="-300505" b="-10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523" t="-23913" r="-101523" b="-10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Decisão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820060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1003.33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071196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573,00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58873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432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8054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79,67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385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1545,33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03009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170,00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450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673,67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5032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986,00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98468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5242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5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" y="1828339"/>
            <a:ext cx="11134796" cy="40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4" y="2163603"/>
            <a:ext cx="6296025" cy="38004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0" y="2326959"/>
            <a:ext cx="5235985" cy="34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" y="1690688"/>
            <a:ext cx="11291272" cy="4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t="1292" b="1077"/>
          <a:stretch/>
        </p:blipFill>
        <p:spPr>
          <a:xfrm>
            <a:off x="6534643" y="95863"/>
            <a:ext cx="5463057" cy="6688393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60834" y="673635"/>
            <a:ext cx="6426223" cy="504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Exemplo: Teste de </a:t>
            </a:r>
            <a:r>
              <a:rPr lang="pt-BR" sz="2400" dirty="0" err="1" smtClean="0"/>
              <a:t>Dunnett</a:t>
            </a:r>
            <a:r>
              <a:rPr lang="pt-BR" sz="2400" dirty="0" smtClean="0"/>
              <a:t> com 3 </a:t>
            </a:r>
            <a:r>
              <a:rPr lang="pt-BR" sz="2400" dirty="0"/>
              <a:t>testemunhas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890430"/>
              </p:ext>
            </p:extLst>
          </p:nvPr>
        </p:nvGraphicFramePr>
        <p:xfrm>
          <a:off x="314632" y="207484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6690295" y="4535127"/>
            <a:ext cx="4234955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512295" y="287592"/>
            <a:ext cx="412955" cy="4424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0512295" y="4549875"/>
            <a:ext cx="404790" cy="202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49326" y="4351874"/>
                <a:ext cx="1675395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8,18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=2,89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" y="4351874"/>
                <a:ext cx="1675395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87093" y="4979624"/>
                <a:ext cx="6479787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2,89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1041,362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" y="4979624"/>
                <a:ext cx="6479787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31926"/>
                  </p:ext>
                </p:extLst>
              </p:nvPr>
            </p:nvGraphicFramePr>
            <p:xfrm>
              <a:off x="3965420" y="2013393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31926"/>
                  </p:ext>
                </p:extLst>
              </p:nvPr>
            </p:nvGraphicFramePr>
            <p:xfrm>
              <a:off x="3965420" y="2013393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5" t="-15385" r="-100495" b="-10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61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𝑒𝑠𝑡𝑒𝑚𝑢𝑛h𝑎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403255" y="955665"/>
                <a:ext cx="49817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𝟑𝟗𝟐𝟑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𝟔𝟕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BR" sz="2000" b="1" dirty="0" smtClean="0"/>
                  <a:t>1677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955665"/>
                <a:ext cx="4981748" cy="307777"/>
              </a:xfrm>
              <a:prstGeom prst="rect">
                <a:avLst/>
              </a:prstGeom>
              <a:blipFill>
                <a:blip r:embed="rId3"/>
                <a:stretch>
                  <a:fillRect t="-26000" r="-2078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742335" y="4331325"/>
            <a:ext cx="5946058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329513" y="2330105"/>
                <a:ext cx="2000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1041,362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13" y="2330105"/>
                <a:ext cx="20008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607885"/>
                  </p:ext>
                </p:extLst>
              </p:nvPr>
            </p:nvGraphicFramePr>
            <p:xfrm>
              <a:off x="287592" y="666242"/>
              <a:ext cx="5678130" cy="33756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94465">
                      <a:extLst>
                        <a:ext uri="{9D8B030D-6E8A-4147-A177-3AD203B41FA5}">
                          <a16:colId xmlns:a16="http://schemas.microsoft.com/office/drawing/2014/main" val="158798405"/>
                        </a:ext>
                      </a:extLst>
                    </a:gridCol>
                    <a:gridCol w="1147764">
                      <a:extLst>
                        <a:ext uri="{9D8B030D-6E8A-4147-A177-3AD203B41FA5}">
                          <a16:colId xmlns:a16="http://schemas.microsoft.com/office/drawing/2014/main" val="129342613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2425431320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3811080137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4155142385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Cultivares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4571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17.334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1003.3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6340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1559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573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605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1611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90165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1298.666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361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85967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79.666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78003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871.667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2531.3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1545.3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789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503.666</a:t>
                          </a: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1156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58108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125386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903343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3788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607885"/>
                  </p:ext>
                </p:extLst>
              </p:nvPr>
            </p:nvGraphicFramePr>
            <p:xfrm>
              <a:off x="287592" y="666242"/>
              <a:ext cx="5678130" cy="33756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94465">
                      <a:extLst>
                        <a:ext uri="{9D8B030D-6E8A-4147-A177-3AD203B41FA5}">
                          <a16:colId xmlns:a16="http://schemas.microsoft.com/office/drawing/2014/main" val="158798405"/>
                        </a:ext>
                      </a:extLst>
                    </a:gridCol>
                    <a:gridCol w="1147764">
                      <a:extLst>
                        <a:ext uri="{9D8B030D-6E8A-4147-A177-3AD203B41FA5}">
                          <a16:colId xmlns:a16="http://schemas.microsoft.com/office/drawing/2014/main" val="129342613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2425431320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3811080137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4155142385"/>
                        </a:ext>
                      </a:extLst>
                    </a:gridCol>
                  </a:tblGrid>
                  <a:tr h="5562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Cultivares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168844" t="-12088" r="-201005" b="-535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268844" t="-12088" r="-101005" b="-535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368844" t="-12088" r="-1005" b="-535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4571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17.334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1003.3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6340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1559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573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605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1611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90165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1298.666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361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85967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79.666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78003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871.667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2531.3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1545.3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78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503.666</a:t>
                          </a: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1156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58108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125386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903343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3788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403255" y="1367674"/>
                <a:ext cx="50234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𝟓𝟓𝟖𝟑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BR" sz="2000" b="1" dirty="0" smtClean="0"/>
                  <a:t>17,334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1367674"/>
                <a:ext cx="5023426" cy="307777"/>
              </a:xfrm>
              <a:prstGeom prst="rect">
                <a:avLst/>
              </a:prstGeom>
              <a:blipFill>
                <a:blip r:embed="rId6"/>
                <a:stretch>
                  <a:fillRect t="-25490" r="-218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403255" y="1779683"/>
                <a:ext cx="52895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𝟒𝟓𝟗𝟕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BR" sz="2000" b="1" dirty="0" smtClean="0"/>
                  <a:t>1003,3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1779683"/>
                <a:ext cx="5289525" cy="307777"/>
              </a:xfrm>
              <a:prstGeom prst="rect">
                <a:avLst/>
              </a:prstGeom>
              <a:blipFill>
                <a:blip r:embed="rId7"/>
                <a:stretch>
                  <a:fillRect t="-26000" r="-1959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73570"/>
              </p:ext>
            </p:extLst>
          </p:nvPr>
        </p:nvGraphicFramePr>
        <p:xfrm>
          <a:off x="7897760" y="3320572"/>
          <a:ext cx="3517491" cy="310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347">
                  <a:extLst>
                    <a:ext uri="{9D8B030D-6E8A-4147-A177-3AD203B41FA5}">
                      <a16:colId xmlns:a16="http://schemas.microsoft.com/office/drawing/2014/main" val="2026276817"/>
                    </a:ext>
                  </a:extLst>
                </a:gridCol>
                <a:gridCol w="945347">
                  <a:extLst>
                    <a:ext uri="{9D8B030D-6E8A-4147-A177-3AD203B41FA5}">
                      <a16:colId xmlns:a16="http://schemas.microsoft.com/office/drawing/2014/main" val="903795401"/>
                    </a:ext>
                  </a:extLst>
                </a:gridCol>
                <a:gridCol w="552609">
                  <a:extLst>
                    <a:ext uri="{9D8B030D-6E8A-4147-A177-3AD203B41FA5}">
                      <a16:colId xmlns:a16="http://schemas.microsoft.com/office/drawing/2014/main" val="643881459"/>
                    </a:ext>
                  </a:extLst>
                </a:gridCol>
                <a:gridCol w="549209">
                  <a:extLst>
                    <a:ext uri="{9D8B030D-6E8A-4147-A177-3AD203B41FA5}">
                      <a16:colId xmlns:a16="http://schemas.microsoft.com/office/drawing/2014/main" val="1693799660"/>
                    </a:ext>
                  </a:extLst>
                </a:gridCol>
                <a:gridCol w="524979">
                  <a:extLst>
                    <a:ext uri="{9D8B030D-6E8A-4147-A177-3AD203B41FA5}">
                      <a16:colId xmlns:a16="http://schemas.microsoft.com/office/drawing/2014/main" val="674341705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8622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47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321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884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85496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0938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89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1376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4793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0163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43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" y="1828339"/>
            <a:ext cx="11134796" cy="40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002890" y="2145890"/>
            <a:ext cx="10589342" cy="1939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Procedimentos Para Comparações Múltiplas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598481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4" y="2163603"/>
            <a:ext cx="6296025" cy="38004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08" y="2384242"/>
            <a:ext cx="5136740" cy="33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7248"/>
          <a:stretch/>
        </p:blipFill>
        <p:spPr>
          <a:xfrm>
            <a:off x="538316" y="621935"/>
            <a:ext cx="10975079" cy="45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4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465" y="1421487"/>
            <a:ext cx="11335004" cy="232604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Teste utilizado com o intuito de agrupar tratamentos com médias semelhantes.</a:t>
            </a:r>
          </a:p>
          <a:p>
            <a:endParaRPr lang="pt-BR" sz="2400" dirty="0" smtClean="0"/>
          </a:p>
          <a:p>
            <a:pPr lvl="1"/>
            <a:r>
              <a:rPr lang="pt-BR" sz="2000" dirty="0" smtClean="0"/>
              <a:t>Princípio: O agrupamento é realizado de modo que se maximize a soma de quadrados ente grupos</a:t>
            </a:r>
          </a:p>
          <a:p>
            <a:endParaRPr lang="pt-BR" sz="2400" dirty="0" smtClean="0"/>
          </a:p>
          <a:p>
            <a:endParaRPr lang="pt-BR" sz="2400" b="1" dirty="0"/>
          </a:p>
          <a:p>
            <a:pPr lvl="2"/>
            <a:endParaRPr lang="pt-BR" sz="18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212531" y="2854048"/>
                <a:ext cx="8778749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𝑆𝑜𝑚𝑎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𝑞𝑢𝑎𝑑𝑟𝑎𝑑𝑜𝑠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31" y="2854048"/>
                <a:ext cx="8778749" cy="807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65595" y="4382574"/>
                <a:ext cx="3408882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1: </m:t>
                      </m:r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95" y="4382574"/>
                <a:ext cx="3408882" cy="876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1765595" y="5322691"/>
                <a:ext cx="3408882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2: </m:t>
                      </m:r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95" y="5322691"/>
                <a:ext cx="3408882" cy="876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371575" y="4710604"/>
                <a:ext cx="4179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1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75" y="4710604"/>
                <a:ext cx="4179414" cy="276999"/>
              </a:xfrm>
              <a:prstGeom prst="rect">
                <a:avLst/>
              </a:prstGeom>
              <a:blipFill>
                <a:blip r:embed="rId5"/>
                <a:stretch>
                  <a:fillRect l="-875" t="-2222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371575" y="5622644"/>
                <a:ext cx="41334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75" y="5622644"/>
                <a:ext cx="4133439" cy="276999"/>
              </a:xfrm>
              <a:prstGeom prst="rect">
                <a:avLst/>
              </a:prstGeom>
              <a:blipFill>
                <a:blip r:embed="rId6"/>
                <a:stretch>
                  <a:fillRect l="-1032" r="-1032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Exemplo: Campos (1984)</a:t>
            </a:r>
          </a:p>
          <a:p>
            <a:pPr lvl="1"/>
            <a:r>
              <a:rPr lang="pt-BR" dirty="0" smtClean="0"/>
              <a:t>Avaliação de 4 Tratamentos com 4 repetições</a:t>
            </a:r>
          </a:p>
          <a:p>
            <a:pPr lvl="1"/>
            <a:r>
              <a:rPr lang="pt-BR" dirty="0" err="1" smtClean="0"/>
              <a:t>QMresíduo</a:t>
            </a:r>
            <a:r>
              <a:rPr lang="pt-BR" dirty="0" smtClean="0"/>
              <a:t> = 10,19</a:t>
            </a:r>
          </a:p>
          <a:p>
            <a:pPr lvl="1"/>
            <a:r>
              <a:rPr lang="pt-BR" dirty="0" smtClean="0"/>
              <a:t>GL resíduo = 20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52167" y="149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583289"/>
                  </p:ext>
                </p:extLst>
              </p:nvPr>
            </p:nvGraphicFramePr>
            <p:xfrm>
              <a:off x="1759155" y="3772582"/>
              <a:ext cx="8128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𝑻𝒓𝒂𝒕𝒂𝒎𝒆𝒏𝒕𝒐𝒔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𝒅𝒊𝒂𝒔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14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583289"/>
                  </p:ext>
                </p:extLst>
              </p:nvPr>
            </p:nvGraphicFramePr>
            <p:xfrm>
              <a:off x="1759155" y="3772582"/>
              <a:ext cx="8128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50" t="-1639" r="-10075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1639" r="-750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146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7284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Passos:</a:t>
            </a:r>
          </a:p>
          <a:p>
            <a:pPr lvl="1"/>
            <a:r>
              <a:rPr lang="pt-BR" dirty="0" smtClean="0"/>
              <a:t>1) Ordenar as médias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52167" y="149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673306"/>
                  </p:ext>
                </p:extLst>
              </p:nvPr>
            </p:nvGraphicFramePr>
            <p:xfrm>
              <a:off x="1869768" y="3529234"/>
              <a:ext cx="8127999" cy="1880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539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64715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𝑻𝒓𝒂𝒕𝒂𝒎𝒆𝒏𝒕𝒐𝒔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𝑶𝒓𝒅𝒆𝒏𝒂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çã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𝒅𝒊𝒂𝒔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(3)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(4)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14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673306"/>
                  </p:ext>
                </p:extLst>
              </p:nvPr>
            </p:nvGraphicFramePr>
            <p:xfrm>
              <a:off x="1869768" y="3529234"/>
              <a:ext cx="8127999" cy="1880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53951"/>
                    <a:gridCol w="28647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957128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6669366"/>
                        </a:ext>
                      </a:extLst>
                    </a:gridCol>
                  </a:tblGrid>
                  <a:tr h="39719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9" t="-1538" r="-21957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9172" t="-1538" r="-9532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225" t="-1538" r="-899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(3)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(4</a:t>
                          </a:r>
                          <a:r>
                            <a:rPr lang="pt-BR" dirty="0" smtClean="0"/>
                            <a:t>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636146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979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465" y="1421487"/>
            <a:ext cx="11335004" cy="232604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2) Obter os valores das somas de quadrados entre grupos</a:t>
            </a:r>
          </a:p>
          <a:p>
            <a:endParaRPr lang="pt-BR" sz="2400" b="1" dirty="0"/>
          </a:p>
          <a:p>
            <a:pPr lvl="2"/>
            <a:endParaRPr lang="pt-BR" sz="18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237245" y="1939713"/>
                <a:ext cx="8778749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𝑆𝑜𝑚𝑎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𝑞𝑢𝑎𝑑𝑟𝑎𝑑𝑜𝑠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45" y="1939713"/>
                <a:ext cx="8778749" cy="8073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831498" y="3011233"/>
                <a:ext cx="3408882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1: </m:t>
                      </m:r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498" y="3011233"/>
                <a:ext cx="3408882" cy="8769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1831498" y="3951350"/>
                <a:ext cx="3408882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2: </m:t>
                      </m:r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498" y="3951350"/>
                <a:ext cx="3408882" cy="8769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437478" y="3339263"/>
                <a:ext cx="4179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1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78" y="3339263"/>
                <a:ext cx="417941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75" t="-2222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437478" y="4251303"/>
                <a:ext cx="41334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78" y="4251303"/>
                <a:ext cx="413343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32" r="-885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78855"/>
                  </p:ext>
                </p:extLst>
              </p:nvPr>
            </p:nvGraphicFramePr>
            <p:xfrm>
              <a:off x="3549468" y="4975054"/>
              <a:ext cx="812800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 ; 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74,44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10,01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51,72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15,37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 ; 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67,46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28,14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23,97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78855"/>
                  </p:ext>
                </p:extLst>
              </p:nvPr>
            </p:nvGraphicFramePr>
            <p:xfrm>
              <a:off x="3549468" y="4975054"/>
              <a:ext cx="812800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200000" t="-6557" r="-401047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301579" t="-6557" r="-303158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399476" t="-6557" r="-20157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502105" t="-6557" r="-102632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598953" t="-6557" r="-2094" b="-3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 ; 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74,44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10,01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51,72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15,37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 ; 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67,46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28,14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23,97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108189"/>
                  </p:ext>
                </p:extLst>
              </p:nvPr>
            </p:nvGraphicFramePr>
            <p:xfrm>
              <a:off x="444622" y="4756672"/>
              <a:ext cx="2448000" cy="1880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𝑶𝒓𝒅𝒆𝒏𝒂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çã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(3)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(4)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14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108189"/>
                  </p:ext>
                </p:extLst>
              </p:nvPr>
            </p:nvGraphicFramePr>
            <p:xfrm>
              <a:off x="444622" y="4756672"/>
              <a:ext cx="2448000" cy="1880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6669366"/>
                        </a:ext>
                      </a:extLst>
                    </a:gridCol>
                  </a:tblGrid>
                  <a:tr h="39719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95" t="-1538" r="-101485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995" t="-1538" r="-1990" b="-39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(3)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(4</a:t>
                          </a:r>
                          <a:r>
                            <a:rPr lang="pt-BR" dirty="0" smtClean="0"/>
                            <a:t>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636146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58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465" y="938974"/>
            <a:ext cx="11335004" cy="596783"/>
          </a:xfrm>
        </p:spPr>
        <p:txBody>
          <a:bodyPr>
            <a:normAutofit/>
          </a:bodyPr>
          <a:lstStyle/>
          <a:p>
            <a:r>
              <a:rPr lang="pt-BR" sz="2400" dirty="0" smtClean="0"/>
              <a:t>2) Determinar o valor da estatística </a:t>
            </a:r>
            <a:r>
              <a:rPr lang="el-GR" sz="2400" dirty="0" smtClean="0"/>
              <a:t>λ</a:t>
            </a:r>
            <a:endParaRPr lang="pt-BR" sz="2400" dirty="0" smtClean="0"/>
          </a:p>
          <a:p>
            <a:endParaRPr lang="pt-BR" sz="2400" b="1" dirty="0"/>
          </a:p>
          <a:p>
            <a:pPr lvl="2"/>
            <a:endParaRPr lang="pt-BR" sz="18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74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6036267" y="860206"/>
                <a:ext cx="1840632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= </m:t>
                    </m:r>
                    <m:f>
                      <m:f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 smtClean="0"/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267" y="860206"/>
                <a:ext cx="1840632" cy="586058"/>
              </a:xfrm>
              <a:prstGeom prst="rect">
                <a:avLst/>
              </a:prstGeom>
              <a:blipFill rotWithShape="0">
                <a:blip r:embed="rId2"/>
                <a:stretch>
                  <a:fillRect t="-2083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26307" y="1681627"/>
                <a:ext cx="5088444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𝐸𝑠𝑡𝑖𝑚𝑎𝑑𝑜𝑟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𝑥𝑖𝑚𝑎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𝑣𝑒𝑟𝑜𝑠𝑠𝑖𝑚𝑖𝑙h𝑎𝑛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07" y="1681627"/>
                <a:ext cx="5088444" cy="307969"/>
              </a:xfrm>
              <a:prstGeom prst="rect">
                <a:avLst/>
              </a:prstGeom>
              <a:blipFill rotWithShape="0">
                <a:blip r:embed="rId3"/>
                <a:stretch>
                  <a:fillRect l="-240" t="-16000" r="-2878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717957" y="1495552"/>
                <a:ext cx="253915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10,19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57" y="1495552"/>
                <a:ext cx="2539157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52167" y="2235812"/>
                <a:ext cx="375282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²+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" y="2235812"/>
                <a:ext cx="3752822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6036267" y="1623469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114774" y="5181862"/>
                <a:ext cx="11842986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21,16 −23,90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22,72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−23,90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23,58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−23,90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28,14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−23,90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10,19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=2,5394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4" y="5181862"/>
                <a:ext cx="11842986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a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32604"/>
                  </p:ext>
                </p:extLst>
              </p:nvPr>
            </p:nvGraphicFramePr>
            <p:xfrm>
              <a:off x="3424690" y="3434579"/>
              <a:ext cx="812800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 ; 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74,44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10,01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51,72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15,37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 ; 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67,46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28,14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23,97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a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5232604"/>
                  </p:ext>
                </p:extLst>
              </p:nvPr>
            </p:nvGraphicFramePr>
            <p:xfrm>
              <a:off x="3424690" y="3434579"/>
              <a:ext cx="812800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200000" t="-6557" r="-40157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300000" t="-6557" r="-30157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400000" t="-6557" r="-20157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502632" t="-6557" r="-102632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7"/>
                          <a:stretch>
                            <a:fillRect l="-599476" t="-6557" r="-2094" b="-3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 ; 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74,44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10,01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 ; 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51,72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15,37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 ; 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67,46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28,14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23,97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a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3138978"/>
                  </p:ext>
                </p:extLst>
              </p:nvPr>
            </p:nvGraphicFramePr>
            <p:xfrm>
              <a:off x="319844" y="3216197"/>
              <a:ext cx="2448000" cy="185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𝑶𝒓𝒅𝒆𝒏𝒂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çã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(1)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(2)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(3)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(4)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28,14</a:t>
                          </a:r>
                          <a:endParaRPr lang="pt-B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1468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Média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23,90</a:t>
                          </a:r>
                          <a:endParaRPr lang="pt-B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a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3138978"/>
                  </p:ext>
                </p:extLst>
              </p:nvPr>
            </p:nvGraphicFramePr>
            <p:xfrm>
              <a:off x="319844" y="3216197"/>
              <a:ext cx="2448000" cy="1853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6669366"/>
                        </a:ext>
                      </a:extLst>
                    </a:gridCol>
                  </a:tblGrid>
                  <a:tr h="32924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95" t="-1852" r="-101485" b="-4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995" t="-1852" r="-1990" b="-4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355015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(1)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7806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(2)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1245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(3)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09677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(4</a:t>
                          </a:r>
                          <a:r>
                            <a:rPr lang="pt-BR" sz="1400" dirty="0" smtClean="0"/>
                            <a:t>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28,14</a:t>
                          </a:r>
                          <a:endParaRPr lang="pt-B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636146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Média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23,90</a:t>
                          </a:r>
                          <a:endParaRPr lang="pt-BR" sz="1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2260774" y="5983615"/>
                <a:ext cx="5726761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= </m:t>
                    </m:r>
                    <m:f>
                      <m:f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 smtClean="0"/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sz="2400" dirty="0"/>
                      <m:t>x</m:t>
                    </m:r>
                    <m:r>
                      <m:rPr>
                        <m:nor/>
                      </m:rPr>
                      <a:rPr lang="pt-BR" sz="2400" dirty="0"/>
                      <m:t> 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23,9701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2,5394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=12,9879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74" y="5983615"/>
                <a:ext cx="5726761" cy="586058"/>
              </a:xfrm>
              <a:prstGeom prst="rect">
                <a:avLst/>
              </a:prstGeom>
              <a:blipFill rotWithShape="0">
                <a:blip r:embed="rId9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3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2465" y="1169634"/>
                <a:ext cx="11335004" cy="1326431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 smtClean="0"/>
                  <a:t>3) Verificar hipótese 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𝑂𝑠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𝑑𝑜𝑖𝑠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𝑔𝑟𝑢𝑝𝑜𝑠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𝑛𝑡𝑖𝑐𝑜𝑠</m:t>
                    </m:r>
                  </m:oMath>
                </a14:m>
                <a:endParaRPr lang="pt-BR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𝑂𝑠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𝑑𝑜𝑖𝑠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𝑔𝑟𝑢𝑝𝑜𝑠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𝑑𝑖𝑓𝑒𝑟𝑒𝑚</m:t>
                    </m:r>
                  </m:oMath>
                </a14:m>
                <a:endParaRPr lang="pt-BR" sz="2000" dirty="0" smtClean="0"/>
              </a:p>
              <a:p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465" y="1169634"/>
                <a:ext cx="11335004" cy="1326431"/>
              </a:xfrm>
              <a:blipFill rotWithShape="0">
                <a:blip r:embed="rId2"/>
                <a:stretch>
                  <a:fillRect l="-699" t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74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1460621" y="5162422"/>
                <a:ext cx="5726761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= </m:t>
                    </m:r>
                    <m:f>
                      <m:f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 smtClean="0"/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sz="2400" dirty="0"/>
                      <m:t>x</m:t>
                    </m:r>
                    <m:r>
                      <m:rPr>
                        <m:nor/>
                      </m:rPr>
                      <a:rPr lang="pt-BR" sz="2400" dirty="0"/>
                      <m:t> 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23,9701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2,5394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=12,9879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21" y="5162422"/>
                <a:ext cx="5726761" cy="586058"/>
              </a:xfrm>
              <a:prstGeom prst="rect">
                <a:avLst/>
              </a:prstGeom>
              <a:blipFill rotWithShape="0">
                <a:blip r:embed="rId3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/>
              <p:cNvSpPr txBox="1">
                <a:spLocks/>
              </p:cNvSpPr>
              <p:nvPr/>
            </p:nvSpPr>
            <p:spPr>
              <a:xfrm>
                <a:off x="474271" y="2794491"/>
                <a:ext cx="2384259" cy="704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dirty="0" smtClean="0"/>
                  <a:t>Se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dirty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Sup>
                      <m:sSubSupPr>
                        <m:ctrlP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13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1" y="2794491"/>
                <a:ext cx="2384259" cy="704475"/>
              </a:xfrm>
              <a:prstGeom prst="rect">
                <a:avLst/>
              </a:prstGeom>
              <a:blipFill rotWithShape="0">
                <a:blip r:embed="rId4"/>
                <a:stretch>
                  <a:fillRect l="-3581" t="-7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 txBox="1">
                <a:spLocks/>
              </p:cNvSpPr>
              <p:nvPr/>
            </p:nvSpPr>
            <p:spPr>
              <a:xfrm>
                <a:off x="3584054" y="2897463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/>
                  <a:t>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54" y="2897463"/>
                <a:ext cx="2384259" cy="498529"/>
              </a:xfrm>
              <a:prstGeom prst="rect">
                <a:avLst/>
              </a:prstGeom>
              <a:blipFill rotWithShape="0">
                <a:blip r:embed="rId5"/>
                <a:stretch>
                  <a:fillRect l="-4092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880447" y="2897463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ço Reservado para Conteúdo 2"/>
              <p:cNvSpPr txBox="1">
                <a:spLocks/>
              </p:cNvSpPr>
              <p:nvPr/>
            </p:nvSpPr>
            <p:spPr>
              <a:xfrm>
                <a:off x="452354" y="3576546"/>
                <a:ext cx="2384259" cy="704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dirty="0" smtClean="0"/>
                  <a:t>Se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dirty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Sup>
                      <m:sSubSupPr>
                        <m:ctrlP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1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4" y="3576546"/>
                <a:ext cx="2384259" cy="704475"/>
              </a:xfrm>
              <a:prstGeom prst="rect">
                <a:avLst/>
              </a:prstGeom>
              <a:blipFill rotWithShape="0">
                <a:blip r:embed="rId6"/>
                <a:stretch>
                  <a:fillRect l="-3325" t="-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 txBox="1">
                <a:spLocks/>
              </p:cNvSpPr>
              <p:nvPr/>
            </p:nvSpPr>
            <p:spPr>
              <a:xfrm>
                <a:off x="3562137" y="3679518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/>
                  <a:t>Não 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7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137" y="3679518"/>
                <a:ext cx="2384259" cy="498529"/>
              </a:xfrm>
              <a:prstGeom prst="rect">
                <a:avLst/>
              </a:prstGeom>
              <a:blipFill rotWithShape="0">
                <a:blip r:embed="rId7"/>
                <a:stretch>
                  <a:fillRect l="-3325" t="-14815" b="-4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eta para a direita 18"/>
          <p:cNvSpPr/>
          <p:nvPr/>
        </p:nvSpPr>
        <p:spPr>
          <a:xfrm>
            <a:off x="2858530" y="3679518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946396" y="2921636"/>
                <a:ext cx="3455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𝑑𝑜𝑖𝑠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𝑑𝑖𝑓𝑒𝑟𝑒𝑚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396" y="2921636"/>
                <a:ext cx="345569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ta para a direita 19"/>
          <p:cNvSpPr/>
          <p:nvPr/>
        </p:nvSpPr>
        <p:spPr>
          <a:xfrm>
            <a:off x="5627468" y="2897463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>
            <a:off x="5800928" y="3648662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209089" y="3648662"/>
                <a:ext cx="3996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𝑑𝑜𝑖𝑠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𝑛𝑡𝑖𝑐𝑜𝑠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89" y="3648662"/>
                <a:ext cx="3996029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257635" y="5182925"/>
                <a:ext cx="2174378" cy="56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sSubSup>
                        <m:sSubSup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d>
                            <m:d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d>
                        </m:sub>
                        <m:sup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=8,65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35" y="5182925"/>
                <a:ext cx="2174378" cy="56137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spaço Reservado para Conteúdo 2"/>
              <p:cNvSpPr txBox="1">
                <a:spLocks/>
              </p:cNvSpPr>
              <p:nvPr/>
            </p:nvSpPr>
            <p:spPr>
              <a:xfrm>
                <a:off x="6627935" y="5890738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>
                    <a:solidFill>
                      <a:srgbClr val="FF0000"/>
                    </a:solidFill>
                  </a:rPr>
                  <a:t>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35" y="5890738"/>
                <a:ext cx="2384259" cy="498529"/>
              </a:xfrm>
              <a:prstGeom prst="rect">
                <a:avLst/>
              </a:prstGeom>
              <a:blipFill rotWithShape="0">
                <a:blip r:embed="rId11"/>
                <a:stretch>
                  <a:fillRect l="-3836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5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74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/>
              <p:cNvSpPr txBox="1">
                <a:spLocks/>
              </p:cNvSpPr>
              <p:nvPr/>
            </p:nvSpPr>
            <p:spPr>
              <a:xfrm>
                <a:off x="570410" y="1235676"/>
                <a:ext cx="2768938" cy="920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dirty="0" smtClean="0"/>
                  <a:t>Volta ao passo 1) Se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dirty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Sup>
                      <m:sSubSupPr>
                        <m:ctrlP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13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0" y="1235676"/>
                <a:ext cx="2768938" cy="920523"/>
              </a:xfrm>
              <a:prstGeom prst="rect">
                <a:avLst/>
              </a:prstGeom>
              <a:blipFill rotWithShape="0">
                <a:blip r:embed="rId2"/>
                <a:stretch>
                  <a:fillRect l="-3084" t="-12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 txBox="1">
                <a:spLocks/>
              </p:cNvSpPr>
              <p:nvPr/>
            </p:nvSpPr>
            <p:spPr>
              <a:xfrm>
                <a:off x="4004183" y="1657670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/>
                  <a:t>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183" y="1657670"/>
                <a:ext cx="2384259" cy="498529"/>
              </a:xfrm>
              <a:prstGeom prst="rect">
                <a:avLst/>
              </a:prstGeom>
              <a:blipFill rotWithShape="0">
                <a:blip r:embed="rId3"/>
                <a:stretch>
                  <a:fillRect l="-4092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3300576" y="1657670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366525" y="1681843"/>
                <a:ext cx="3455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𝑑𝑜𝑖𝑠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𝑑𝑖𝑓𝑒𝑟𝑒𝑚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525" y="1681843"/>
                <a:ext cx="3455690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ta para a direita 19"/>
          <p:cNvSpPr/>
          <p:nvPr/>
        </p:nvSpPr>
        <p:spPr>
          <a:xfrm>
            <a:off x="6047597" y="1657670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ela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1897"/>
                  </p:ext>
                </p:extLst>
              </p:nvPr>
            </p:nvGraphicFramePr>
            <p:xfrm>
              <a:off x="3399977" y="3055639"/>
              <a:ext cx="812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2,6401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1,7931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ela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771897"/>
                  </p:ext>
                </p:extLst>
              </p:nvPr>
            </p:nvGraphicFramePr>
            <p:xfrm>
              <a:off x="3399977" y="3055639"/>
              <a:ext cx="812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200000" t="-6557" r="-40157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300000" t="-6557" r="-30157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400000" t="-6557" r="-20157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502632" t="-6557" r="-102632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599476" t="-6557" r="-2094" b="-2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2,6401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1,7931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a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4721048"/>
                  </p:ext>
                </p:extLst>
              </p:nvPr>
            </p:nvGraphicFramePr>
            <p:xfrm>
              <a:off x="342465" y="2853732"/>
              <a:ext cx="2448000" cy="1548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𝑶𝒓𝒅𝒆𝒏𝒂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çã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(1)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(2)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(3)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22,49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a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4721048"/>
                  </p:ext>
                </p:extLst>
              </p:nvPr>
            </p:nvGraphicFramePr>
            <p:xfrm>
              <a:off x="342465" y="2853732"/>
              <a:ext cx="2448000" cy="1548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6669366"/>
                        </a:ext>
                      </a:extLst>
                    </a:gridCol>
                  </a:tblGrid>
                  <a:tr h="32924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98" t="-1852" r="-101990" b="-3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498" t="-1852" r="-1990" b="-3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355015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(1)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7806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(2)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1245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(3)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09677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22,49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5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465" y="938974"/>
            <a:ext cx="11335004" cy="596783"/>
          </a:xfrm>
        </p:spPr>
        <p:txBody>
          <a:bodyPr>
            <a:normAutofit/>
          </a:bodyPr>
          <a:lstStyle/>
          <a:p>
            <a:r>
              <a:rPr lang="pt-BR" sz="2400" dirty="0" smtClean="0"/>
              <a:t>Volta ao Passo 2) Determinar o valor da estatística </a:t>
            </a:r>
            <a:r>
              <a:rPr lang="el-GR" sz="2400" dirty="0" smtClean="0"/>
              <a:t>λ</a:t>
            </a:r>
            <a:endParaRPr lang="pt-BR" sz="2400" dirty="0" smtClean="0"/>
          </a:p>
          <a:p>
            <a:endParaRPr lang="pt-BR" sz="2400" b="1" dirty="0"/>
          </a:p>
          <a:p>
            <a:pPr lvl="2"/>
            <a:endParaRPr lang="pt-BR" sz="18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74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7694184" y="850999"/>
                <a:ext cx="1840632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= </m:t>
                    </m:r>
                    <m:f>
                      <m:f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 smtClean="0"/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184" y="850999"/>
                <a:ext cx="1840632" cy="586058"/>
              </a:xfrm>
              <a:prstGeom prst="rect">
                <a:avLst/>
              </a:prstGeom>
              <a:blipFill rotWithShape="0">
                <a:blip r:embed="rId2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26307" y="1681627"/>
                <a:ext cx="5088444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𝐸𝑠𝑡𝑖𝑚𝑎𝑑𝑜𝑟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𝑥𝑖𝑚𝑎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𝑣𝑒𝑟𝑜𝑠𝑠𝑖𝑚𝑖𝑙h𝑎𝑛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07" y="1681627"/>
                <a:ext cx="5088444" cy="307969"/>
              </a:xfrm>
              <a:prstGeom prst="rect">
                <a:avLst/>
              </a:prstGeom>
              <a:blipFill rotWithShape="0">
                <a:blip r:embed="rId3"/>
                <a:stretch>
                  <a:fillRect l="-240" t="-16000" r="-2878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717957" y="1495552"/>
                <a:ext cx="253915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10,19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57" y="1495552"/>
                <a:ext cx="2539157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52167" y="2235812"/>
                <a:ext cx="375282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²+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" y="2235812"/>
                <a:ext cx="3752822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6036267" y="1623469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114774" y="5181862"/>
                <a:ext cx="9819227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21,16 −22,49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22,72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22,49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23,58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22,49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10,19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=1,6077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4" y="5181862"/>
                <a:ext cx="9819227" cy="620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2260774" y="5983615"/>
                <a:ext cx="5433410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= </m:t>
                    </m:r>
                    <m:f>
                      <m:f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 smtClean="0"/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sz="2400" dirty="0"/>
                      <m:t>x</m:t>
                    </m:r>
                    <m:r>
                      <m:rPr>
                        <m:nor/>
                      </m:rPr>
                      <a:rPr lang="pt-BR" sz="2400" dirty="0"/>
                      <m:t> 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2,6401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1,6777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=2,1653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74" y="5983615"/>
                <a:ext cx="5433410" cy="586058"/>
              </a:xfrm>
              <a:prstGeom prst="rect">
                <a:avLst/>
              </a:prstGeom>
              <a:blipFill rotWithShape="0">
                <a:blip r:embed="rId7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502091"/>
                  </p:ext>
                </p:extLst>
              </p:nvPr>
            </p:nvGraphicFramePr>
            <p:xfrm>
              <a:off x="3399977" y="3574623"/>
              <a:ext cx="812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2,6401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1,7931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502091"/>
                  </p:ext>
                </p:extLst>
              </p:nvPr>
            </p:nvGraphicFramePr>
            <p:xfrm>
              <a:off x="3399977" y="3574623"/>
              <a:ext cx="812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Grupo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8"/>
                          <a:stretch>
                            <a:fillRect l="-200000" t="-6557" r="-40157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8"/>
                          <a:stretch>
                            <a:fillRect l="-300000" t="-6557" r="-30157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8"/>
                          <a:stretch>
                            <a:fillRect l="-400000" t="-6557" r="-20157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8"/>
                          <a:stretch>
                            <a:fillRect l="-502632" t="-6557" r="-102632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8"/>
                          <a:stretch>
                            <a:fillRect l="-599476" t="-6557" r="-2094" b="-2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 ; 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21,16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46,3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2,6401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 ; 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43,88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1,7931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599843"/>
                  </p:ext>
                </p:extLst>
              </p:nvPr>
            </p:nvGraphicFramePr>
            <p:xfrm>
              <a:off x="342465" y="3372716"/>
              <a:ext cx="2448000" cy="1548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𝑶𝒓𝒅𝒆𝒏𝒂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çã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(1)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(2)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(3)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22,49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599843"/>
                  </p:ext>
                </p:extLst>
              </p:nvPr>
            </p:nvGraphicFramePr>
            <p:xfrm>
              <a:off x="342465" y="3372716"/>
              <a:ext cx="2448000" cy="1548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9571280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6669366"/>
                        </a:ext>
                      </a:extLst>
                    </a:gridCol>
                  </a:tblGrid>
                  <a:tr h="32924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98" t="-1852" r="-101990" b="-3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498" t="-1852" r="-1990" b="-39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355015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(1)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21,16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7806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(2)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22,72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1245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/>
                            <a:t>(3)</a:t>
                          </a:r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dirty="0" smtClean="0"/>
                            <a:t>23,58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09677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22,49</a:t>
                          </a:r>
                          <a:endParaRPr lang="pt-BR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8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8036" y="2610464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5" name="Seta para a Direita 4"/>
          <p:cNvSpPr/>
          <p:nvPr/>
        </p:nvSpPr>
        <p:spPr>
          <a:xfrm>
            <a:off x="3126657" y="2976044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65472"/>
              </p:ext>
            </p:extLst>
          </p:nvPr>
        </p:nvGraphicFramePr>
        <p:xfrm>
          <a:off x="7478245" y="4984957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7175090" y="4041056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8691"/>
              </p:ext>
            </p:extLst>
          </p:nvPr>
        </p:nvGraphicFramePr>
        <p:xfrm>
          <a:off x="7259893" y="2125824"/>
          <a:ext cx="3856703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576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875576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084046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021505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972299" y="1177819"/>
            <a:ext cx="46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3" name="Retângulo 12"/>
          <p:cNvSpPr/>
          <p:nvPr/>
        </p:nvSpPr>
        <p:spPr>
          <a:xfrm>
            <a:off x="6878803" y="181899"/>
            <a:ext cx="4934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Hipóteses - Efeito de Tratamento </a:t>
            </a:r>
            <a:r>
              <a:rPr lang="pt-BR" sz="2400" dirty="0"/>
              <a:t>Fixo</a:t>
            </a:r>
          </a:p>
          <a:p>
            <a:pPr algn="ctr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59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2465" y="1169634"/>
                <a:ext cx="11335004" cy="1326431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 smtClean="0"/>
                  <a:t>Volta ao Passo 3) Verificar hipótese 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𝑂𝑠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𝑑𝑜𝑖𝑠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𝑔𝑟𝑢𝑝𝑜𝑠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𝑛𝑡𝑖𝑐𝑜𝑠</m:t>
                    </m:r>
                  </m:oMath>
                </a14:m>
                <a:endParaRPr lang="pt-BR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𝑂𝑠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𝑑𝑜𝑖𝑠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𝑔𝑟𝑢𝑝𝑜𝑠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𝑑𝑖𝑓𝑒𝑟𝑒𝑚</m:t>
                    </m:r>
                  </m:oMath>
                </a14:m>
                <a:endParaRPr lang="pt-BR" sz="2000" dirty="0" smtClean="0"/>
              </a:p>
              <a:p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465" y="1169634"/>
                <a:ext cx="11335004" cy="1326431"/>
              </a:xfrm>
              <a:blipFill rotWithShape="0">
                <a:blip r:embed="rId2"/>
                <a:stretch>
                  <a:fillRect l="-699" t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ítulo 1"/>
          <p:cNvSpPr txBox="1">
            <a:spLocks/>
          </p:cNvSpPr>
          <p:nvPr/>
        </p:nvSpPr>
        <p:spPr>
          <a:xfrm>
            <a:off x="752167" y="149423"/>
            <a:ext cx="10515600" cy="74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/>
              <p:cNvSpPr txBox="1">
                <a:spLocks/>
              </p:cNvSpPr>
              <p:nvPr/>
            </p:nvSpPr>
            <p:spPr>
              <a:xfrm>
                <a:off x="474271" y="2794491"/>
                <a:ext cx="2384259" cy="704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dirty="0" smtClean="0"/>
                  <a:t>Se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dirty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Sup>
                      <m:sSubSupPr>
                        <m:ctrlP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13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1" y="2794491"/>
                <a:ext cx="2384259" cy="704475"/>
              </a:xfrm>
              <a:prstGeom prst="rect">
                <a:avLst/>
              </a:prstGeom>
              <a:blipFill rotWithShape="0">
                <a:blip r:embed="rId3"/>
                <a:stretch>
                  <a:fillRect l="-3581" t="-7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 txBox="1">
                <a:spLocks/>
              </p:cNvSpPr>
              <p:nvPr/>
            </p:nvSpPr>
            <p:spPr>
              <a:xfrm>
                <a:off x="3584054" y="2897463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/>
                  <a:t>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54" y="2897463"/>
                <a:ext cx="2384259" cy="498529"/>
              </a:xfrm>
              <a:prstGeom prst="rect">
                <a:avLst/>
              </a:prstGeom>
              <a:blipFill rotWithShape="0">
                <a:blip r:embed="rId4"/>
                <a:stretch>
                  <a:fillRect l="-4092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880447" y="2897463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ço Reservado para Conteúdo 2"/>
              <p:cNvSpPr txBox="1">
                <a:spLocks/>
              </p:cNvSpPr>
              <p:nvPr/>
            </p:nvSpPr>
            <p:spPr>
              <a:xfrm>
                <a:off x="452354" y="3576546"/>
                <a:ext cx="2384259" cy="704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dirty="0" smtClean="0"/>
                  <a:t>Se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dirty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Sup>
                      <m:sSubSupPr>
                        <m:ctrlP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400" b="1" dirty="0"/>
              </a:p>
              <a:p>
                <a:pPr lvl="2"/>
                <a:endParaRPr lang="pt-BR" sz="1800" dirty="0"/>
              </a:p>
            </p:txBody>
          </p:sp>
        </mc:Choice>
        <mc:Fallback xmlns="">
          <p:sp>
            <p:nvSpPr>
              <p:cNvPr id="1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4" y="3576546"/>
                <a:ext cx="2384259" cy="704475"/>
              </a:xfrm>
              <a:prstGeom prst="rect">
                <a:avLst/>
              </a:prstGeom>
              <a:blipFill rotWithShape="0">
                <a:blip r:embed="rId5"/>
                <a:stretch>
                  <a:fillRect l="-3325" t="-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 txBox="1">
                <a:spLocks/>
              </p:cNvSpPr>
              <p:nvPr/>
            </p:nvSpPr>
            <p:spPr>
              <a:xfrm>
                <a:off x="3562137" y="3679518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/>
                  <a:t>Não 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7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137" y="3679518"/>
                <a:ext cx="2384259" cy="498529"/>
              </a:xfrm>
              <a:prstGeom prst="rect">
                <a:avLst/>
              </a:prstGeom>
              <a:blipFill rotWithShape="0">
                <a:blip r:embed="rId6"/>
                <a:stretch>
                  <a:fillRect l="-3325" t="-14815" b="-4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eta para a direita 18"/>
          <p:cNvSpPr/>
          <p:nvPr/>
        </p:nvSpPr>
        <p:spPr>
          <a:xfrm>
            <a:off x="2858530" y="3679518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946396" y="2921636"/>
                <a:ext cx="3455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𝑑𝑜𝑖𝑠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𝑑𝑖𝑓𝑒𝑟𝑒𝑚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396" y="2921636"/>
                <a:ext cx="34556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ta para a direita 19"/>
          <p:cNvSpPr/>
          <p:nvPr/>
        </p:nvSpPr>
        <p:spPr>
          <a:xfrm>
            <a:off x="5627468" y="2897463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>
            <a:off x="5800928" y="3648662"/>
            <a:ext cx="681690" cy="424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209089" y="3648662"/>
                <a:ext cx="3996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𝑑𝑜𝑖𝑠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𝑔𝑟𝑢𝑝𝑜𝑠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𝑛𝑡𝑖𝑐𝑜𝑠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89" y="3648662"/>
                <a:ext cx="3996029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257635" y="5182925"/>
                <a:ext cx="2353914" cy="562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d>
                            <m:d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d>
                        </m:sub>
                        <m:sup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=7,133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35" y="5182925"/>
                <a:ext cx="2353914" cy="5625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spaço Reservado para Conteúdo 2"/>
              <p:cNvSpPr txBox="1">
                <a:spLocks/>
              </p:cNvSpPr>
              <p:nvPr/>
            </p:nvSpPr>
            <p:spPr>
              <a:xfrm>
                <a:off x="6627935" y="5890738"/>
                <a:ext cx="2384259" cy="498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dirty="0" smtClean="0">
                    <a:solidFill>
                      <a:srgbClr val="FF0000"/>
                    </a:solidFill>
                  </a:rPr>
                  <a:t>Não Rejeita-se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35" y="5890738"/>
                <a:ext cx="2384259" cy="498529"/>
              </a:xfrm>
              <a:prstGeom prst="rect">
                <a:avLst/>
              </a:prstGeom>
              <a:blipFill rotWithShape="0">
                <a:blip r:embed="rId10"/>
                <a:stretch>
                  <a:fillRect l="-3325" t="-13415" b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750028" y="5158239"/>
                <a:ext cx="5433410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 smtClean="0"/>
                      <m:t>λ</m:t>
                    </m:r>
                    <m:r>
                      <m:rPr>
                        <m:nor/>
                      </m:rPr>
                      <a:rPr lang="pt-BR" sz="2400" b="0" i="0" dirty="0" smtClean="0"/>
                      <m:t> = </m:t>
                    </m:r>
                    <m:f>
                      <m:f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 smtClean="0"/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−2)</m:t>
                        </m:r>
                      </m:den>
                    </m:f>
                    <m:r>
                      <a:rPr lang="pt-B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sz="2400" dirty="0"/>
                      <m:t>x</m:t>
                    </m:r>
                    <m:r>
                      <m:rPr>
                        <m:nor/>
                      </m:rPr>
                      <a:rPr lang="pt-BR" sz="2400" dirty="0"/>
                      <m:t> </m:t>
                    </m:r>
                    <m:f>
                      <m:fPr>
                        <m:ctrlPr>
                          <a:rPr lang="pt-BR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2,6401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1,6777</m:t>
                        </m:r>
                      </m:den>
                    </m:f>
                    <m:r>
                      <a:rPr lang="pt-B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=2,1653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28" y="5158239"/>
                <a:ext cx="5433410" cy="586058"/>
              </a:xfrm>
              <a:prstGeom prst="rect">
                <a:avLst/>
              </a:prstGeom>
              <a:blipFill rotWithShape="0">
                <a:blip r:embed="rId11"/>
                <a:stretch>
                  <a:fillRect t="-2083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8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Exemplo: Campos (1984)</a:t>
            </a:r>
          </a:p>
          <a:p>
            <a:pPr lvl="1"/>
            <a:r>
              <a:rPr lang="pt-BR" dirty="0" smtClean="0"/>
              <a:t>Avaliação de 4 Tratamentos com 4 repetições</a:t>
            </a:r>
          </a:p>
          <a:p>
            <a:pPr lvl="1"/>
            <a:r>
              <a:rPr lang="pt-BR" dirty="0" err="1" smtClean="0"/>
              <a:t>QMresíduo</a:t>
            </a:r>
            <a:r>
              <a:rPr lang="pt-BR" dirty="0" smtClean="0"/>
              <a:t> = 10,19</a:t>
            </a:r>
          </a:p>
          <a:p>
            <a:pPr lvl="1"/>
            <a:r>
              <a:rPr lang="pt-BR" dirty="0" smtClean="0"/>
              <a:t>GL resíduo = 20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52167" y="149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25199"/>
                  </p:ext>
                </p:extLst>
              </p:nvPr>
            </p:nvGraphicFramePr>
            <p:xfrm>
              <a:off x="1759155" y="3772582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9957128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0666936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𝑻𝒓𝒂𝒕𝒂𝒎𝒆𝒏𝒕𝒐𝒔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𝒅𝒊𝒂𝒔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Scott </a:t>
                          </a:r>
                          <a:r>
                            <a:rPr lang="pt-BR" dirty="0" err="1" smtClean="0"/>
                            <a:t>and</a:t>
                          </a:r>
                          <a:r>
                            <a:rPr lang="pt-BR" dirty="0" smtClean="0"/>
                            <a:t> </a:t>
                          </a:r>
                          <a:r>
                            <a:rPr lang="pt-BR" dirty="0" err="1" smtClean="0"/>
                            <a:t>Knott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b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14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25199"/>
                  </p:ext>
                </p:extLst>
              </p:nvPr>
            </p:nvGraphicFramePr>
            <p:xfrm>
              <a:off x="1759155" y="3772582"/>
              <a:ext cx="812799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957128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06669366"/>
                        </a:ext>
                      </a:extLst>
                    </a:gridCol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8197" r="-200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8197" r="-10135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Scott </a:t>
                          </a:r>
                          <a:r>
                            <a:rPr lang="pt-BR" dirty="0" err="1" smtClean="0"/>
                            <a:t>and</a:t>
                          </a:r>
                          <a:r>
                            <a:rPr lang="pt-BR" dirty="0" smtClean="0"/>
                            <a:t> </a:t>
                          </a:r>
                          <a:r>
                            <a:rPr lang="pt-BR" dirty="0" err="1" smtClean="0"/>
                            <a:t>Knott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35501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22,72</a:t>
                          </a:r>
                          <a:endParaRPr lang="pt-B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a</a:t>
                          </a:r>
                          <a:endParaRPr lang="pt-BR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5780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23,58</a:t>
                          </a:r>
                          <a:endParaRPr lang="pt-B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a</a:t>
                          </a:r>
                          <a:endParaRPr lang="pt-BR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124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21,16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 smtClean="0"/>
                            <a:t>a</a:t>
                          </a:r>
                          <a:endParaRPr lang="pt-BR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80967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28,14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b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636146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0632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  <p:pic>
        <p:nvPicPr>
          <p:cNvPr id="7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108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8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09" y="2553315"/>
            <a:ext cx="4377506" cy="3086874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467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94" y="1690687"/>
            <a:ext cx="10302511" cy="49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066599"/>
                  </p:ext>
                </p:extLst>
              </p:nvPr>
            </p:nvGraphicFramePr>
            <p:xfrm>
              <a:off x="168627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Média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70.4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108.2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49.9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89.8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066599"/>
                  </p:ext>
                </p:extLst>
              </p:nvPr>
            </p:nvGraphicFramePr>
            <p:xfrm>
              <a:off x="168627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00282" t="-11268" r="-563" b="-5366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70.4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108.2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49.9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89.8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ixaDeTexto 4"/>
          <p:cNvSpPr txBox="1"/>
          <p:nvPr/>
        </p:nvSpPr>
        <p:spPr>
          <a:xfrm>
            <a:off x="137112" y="1185465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Médias do percentual de absorção de água de dez linhagens de feijão. 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50073"/>
                  </p:ext>
                </p:extLst>
              </p:nvPr>
            </p:nvGraphicFramePr>
            <p:xfrm>
              <a:off x="7716506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Cultivares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Médias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50073"/>
                  </p:ext>
                </p:extLst>
              </p:nvPr>
            </p:nvGraphicFramePr>
            <p:xfrm>
              <a:off x="7716506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Cultivares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282" t="-11268" r="-563" b="-5366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tângulo 6"/>
          <p:cNvSpPr/>
          <p:nvPr/>
        </p:nvSpPr>
        <p:spPr>
          <a:xfrm>
            <a:off x="7650138" y="1185465"/>
            <a:ext cx="43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Médias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2" name="Seta para Baixo 1"/>
          <p:cNvSpPr/>
          <p:nvPr/>
        </p:nvSpPr>
        <p:spPr>
          <a:xfrm>
            <a:off x="5577764" y="4641165"/>
            <a:ext cx="825909" cy="1032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162302" y="5673552"/>
            <a:ext cx="7714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Tomada de Decisão</a:t>
            </a:r>
          </a:p>
          <a:p>
            <a:pPr algn="ctr"/>
            <a:r>
              <a:rPr lang="pt-BR" sz="2800" dirty="0" smtClean="0"/>
              <a:t>Qual ou quais as melhores </a:t>
            </a:r>
            <a:r>
              <a:rPr lang="pt-BR" sz="2800" dirty="0" smtClean="0"/>
              <a:t>linhagens/cultivares</a:t>
            </a:r>
            <a:r>
              <a:rPr lang="pt-BR" sz="2800" dirty="0" smtClean="0"/>
              <a:t>?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194990" y="1866911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990" y="1866911"/>
                <a:ext cx="15914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163474" y="2232761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74" y="2232761"/>
                <a:ext cx="1654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/>
          <p:cNvSpPr/>
          <p:nvPr/>
        </p:nvSpPr>
        <p:spPr>
          <a:xfrm>
            <a:off x="2430852" y="187350"/>
            <a:ext cx="7674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Existe diferença significativa entre as médias das cultivares, mas onde se encontra?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613817" y="1271715"/>
                <a:ext cx="2986395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8!∗2!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9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8!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8!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45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817" y="1271715"/>
                <a:ext cx="2986395" cy="404726"/>
              </a:xfrm>
              <a:prstGeom prst="rect">
                <a:avLst/>
              </a:prstGeom>
              <a:blipFill>
                <a:blip r:embed="rId6"/>
                <a:stretch>
                  <a:fillRect l="-816" t="-1515" r="-816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5148502" y="4119460"/>
                <a:ext cx="1684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02" y="4119460"/>
                <a:ext cx="16844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/>
          <p:cNvSpPr/>
          <p:nvPr/>
        </p:nvSpPr>
        <p:spPr>
          <a:xfrm>
            <a:off x="5825525" y="2629326"/>
            <a:ext cx="3098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baseline="-25000" dirty="0" smtClean="0"/>
              <a:t>.</a:t>
            </a:r>
          </a:p>
          <a:p>
            <a:pPr algn="ctr"/>
            <a:r>
              <a:rPr lang="pt-BR" sz="3200" b="1" baseline="-25000" dirty="0" smtClean="0"/>
              <a:t>.</a:t>
            </a:r>
          </a:p>
          <a:p>
            <a:pPr algn="ctr"/>
            <a:r>
              <a:rPr lang="pt-BR" sz="3200" b="1" baseline="-25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69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3632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Estudos Pormenorizados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05232"/>
            <a:ext cx="10515600" cy="4871731"/>
          </a:xfrm>
        </p:spPr>
        <p:txBody>
          <a:bodyPr>
            <a:normAutofit/>
          </a:bodyPr>
          <a:lstStyle/>
          <a:p>
            <a:r>
              <a:rPr lang="pt-BR" dirty="0" smtClean="0"/>
              <a:t>Procedimentos de comparações múltiplas</a:t>
            </a:r>
          </a:p>
          <a:p>
            <a:pPr lvl="1"/>
            <a:r>
              <a:rPr lang="pt-BR" dirty="0" smtClean="0"/>
              <a:t>Testes de médias </a:t>
            </a:r>
          </a:p>
          <a:p>
            <a:pPr lvl="2"/>
            <a:r>
              <a:rPr lang="pt-BR" dirty="0" err="1" smtClean="0"/>
              <a:t>Tukey</a:t>
            </a:r>
            <a:endParaRPr lang="pt-BR" dirty="0" smtClean="0"/>
          </a:p>
          <a:p>
            <a:pPr lvl="2"/>
            <a:r>
              <a:rPr lang="pt-BR" dirty="0" smtClean="0"/>
              <a:t>Duncan</a:t>
            </a:r>
          </a:p>
          <a:p>
            <a:pPr lvl="2"/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</a:p>
          <a:p>
            <a:pPr lvl="2"/>
            <a:r>
              <a:rPr lang="pt-BR" dirty="0" err="1" smtClean="0"/>
              <a:t>Dunnett</a:t>
            </a:r>
            <a:endParaRPr lang="pt-BR" dirty="0" smtClean="0"/>
          </a:p>
          <a:p>
            <a:pPr marL="914400" lvl="2" indent="0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Teste de agrupamento de médias</a:t>
            </a:r>
          </a:p>
          <a:p>
            <a:pPr lvl="2"/>
            <a:r>
              <a:rPr lang="pt-BR" dirty="0" smtClean="0"/>
              <a:t>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r>
              <a:rPr lang="pt-BR" dirty="0" smtClean="0"/>
              <a:t> (SK)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utilizado para testar qualquer contraste entre duas médias.</a:t>
            </a:r>
          </a:p>
          <a:p>
            <a:r>
              <a:rPr lang="pt-BR" dirty="0" smtClean="0"/>
              <a:t>Pré-requisito (teste exato): Todos os tratamentos devem possuir mesmo número de repetições.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Quantos contrastes testar?</a:t>
            </a:r>
          </a:p>
          <a:p>
            <a:pPr lvl="1"/>
            <a:r>
              <a:rPr lang="pt-BR" dirty="0" err="1" smtClean="0"/>
              <a:t>ex</a:t>
            </a:r>
            <a:r>
              <a:rPr lang="pt-BR" dirty="0" smtClean="0"/>
              <a:t>: 5 tratamentos</a:t>
            </a:r>
          </a:p>
          <a:p>
            <a:pPr lvl="2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531590" y="4926383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90" y="4926383"/>
                <a:ext cx="15914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5502737" y="5295715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37" y="5295715"/>
                <a:ext cx="1649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540862" y="4339966"/>
                <a:ext cx="2836866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3!∗2!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4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3!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62" y="4339966"/>
                <a:ext cx="2836866" cy="409086"/>
              </a:xfrm>
              <a:prstGeom prst="rect">
                <a:avLst/>
              </a:prstGeom>
              <a:blipFill>
                <a:blip r:embed="rId4"/>
                <a:stretch>
                  <a:fillRect l="-215" t="-1493" r="-215" b="-13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540862" y="6311900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62" y="6311900"/>
                <a:ext cx="15914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512009" y="5964526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009" y="5964526"/>
                <a:ext cx="16491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515359" y="5634443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59" y="5634443"/>
                <a:ext cx="1649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7218884" y="4926383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84" y="4926383"/>
                <a:ext cx="15914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90031" y="5295715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31" y="5295715"/>
                <a:ext cx="16491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7228156" y="6311900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56" y="6311900"/>
                <a:ext cx="15914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7199303" y="5964526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303" y="5964526"/>
                <a:ext cx="16491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202653" y="5634443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53" y="5634443"/>
                <a:ext cx="1649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985112" y="3294788"/>
                <a:ext cx="196246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12" y="3294788"/>
                <a:ext cx="1962460" cy="372603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921696" y="3667391"/>
                <a:ext cx="2025876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96" y="3667391"/>
                <a:ext cx="2025876" cy="372603"/>
              </a:xfrm>
              <a:prstGeom prst="rect">
                <a:avLst/>
              </a:prstGeom>
              <a:blipFill>
                <a:blip r:embed="rId1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1º: 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897261" y="2465182"/>
                <a:ext cx="382566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61" y="2465182"/>
                <a:ext cx="3825663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051479" y="4027991"/>
                <a:ext cx="280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mero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tratamentos</m:t>
                      </m:r>
                    </m:oMath>
                  </m:oMathPara>
                </a14:m>
                <a:endParaRPr lang="pt-BR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027991"/>
                <a:ext cx="28015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1051479" y="4414624"/>
                <a:ext cx="350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414624"/>
                <a:ext cx="35052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051479" y="4783956"/>
                <a:ext cx="2745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𝑠𝑖𝑔𝑛𝑖𝑓𝑖𝑐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𝑛𝑐𝑖𝑎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783956"/>
                <a:ext cx="27456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51479" y="3614684"/>
                <a:ext cx="581499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𝑎𝑚𝑝𝑙𝑖𝑡𝑢𝑑𝑒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𝑒𝑠𝑡𝑢𝑑𝑒𝑛𝑡𝑖𝑧𝑎𝑑𝑎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𝑣𝑎𝑙𝑜𝑟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𝑡𝑎𝑏𝑒𝑙𝑎𝑑𝑜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3614684"/>
                <a:ext cx="5814990" cy="39600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4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7775"/>
          <a:stretch/>
        </p:blipFill>
        <p:spPr>
          <a:xfrm>
            <a:off x="5343983" y="631875"/>
            <a:ext cx="6469476" cy="5614066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14632" y="631875"/>
            <a:ext cx="3129116" cy="504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Exemplo: 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01075"/>
              </p:ext>
            </p:extLst>
          </p:nvPr>
        </p:nvGraphicFramePr>
        <p:xfrm>
          <a:off x="617787" y="208039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5343982" y="4380271"/>
            <a:ext cx="632198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253016" y="1703439"/>
            <a:ext cx="412955" cy="2853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293574" y="4354461"/>
            <a:ext cx="331838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95163" y="4270758"/>
                <a:ext cx="164480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3" y="4270758"/>
                <a:ext cx="1644809" cy="388889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5218" y="4991452"/>
                <a:ext cx="5318764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=1291,81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" y="4991452"/>
                <a:ext cx="5318764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1669</Words>
  <Application>Microsoft Office PowerPoint</Application>
  <PresentationFormat>Widescreen</PresentationFormat>
  <Paragraphs>880</Paragraphs>
  <Slides>47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Apresentação do PowerPoint</vt:lpstr>
      <vt:lpstr>Estudos Pormenorizados</vt:lpstr>
      <vt:lpstr>Teste de Tukey</vt:lpstr>
      <vt:lpstr>Aplicação do teste de tukey</vt:lpstr>
      <vt:lpstr>Apresentação do PowerPoint</vt:lpstr>
      <vt:lpstr>Apresentação do PowerPoint</vt:lpstr>
      <vt:lpstr>Teste de Tukey</vt:lpstr>
      <vt:lpstr>Teste de Tukey</vt:lpstr>
      <vt:lpstr>Teste de Tukey</vt:lpstr>
      <vt:lpstr>Teste de Duncan</vt:lpstr>
      <vt:lpstr>Teste de Duncan</vt:lpstr>
      <vt:lpstr>Teste de Duncan</vt:lpstr>
      <vt:lpstr>Teste de Student-Newman-Keuls (SNK)</vt:lpstr>
      <vt:lpstr>Apresentação do PowerPoint</vt:lpstr>
      <vt:lpstr>Teste de Student-Newman-Keuls (SNK)</vt:lpstr>
      <vt:lpstr>Teste de Dunnett</vt:lpstr>
      <vt:lpstr>Aplicação do teste de Dunnett</vt:lpstr>
      <vt:lpstr>Apresentação do PowerPoint</vt:lpstr>
      <vt:lpstr>Apresentação do PowerPoint</vt:lpstr>
      <vt:lpstr>Apresentação do PowerPoint</vt:lpstr>
      <vt:lpstr>Apresentação do PowerPoint</vt:lpstr>
      <vt:lpstr>Teste de Dunnett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 de Scott and Knott</vt:lpstr>
      <vt:lpstr>Teste de Scott and Knott</vt:lpstr>
      <vt:lpstr>Teste de Scott and Knott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91</cp:revision>
  <dcterms:created xsi:type="dcterms:W3CDTF">2019-07-18T11:49:45Z</dcterms:created>
  <dcterms:modified xsi:type="dcterms:W3CDTF">2019-09-29T23:02:49Z</dcterms:modified>
</cp:coreProperties>
</file>